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58" r:id="rId9"/>
    <p:sldId id="259" r:id="rId10"/>
    <p:sldId id="257" r:id="rId11"/>
    <p:sldId id="260" r:id="rId12"/>
    <p:sldId id="261" r:id="rId13"/>
    <p:sldId id="262" r:id="rId14"/>
    <p:sldId id="263" r:id="rId15"/>
    <p:sldId id="264" r:id="rId16"/>
    <p:sldId id="278" r:id="rId17"/>
    <p:sldId id="266" r:id="rId18"/>
    <p:sldId id="267" r:id="rId19"/>
    <p:sldId id="268" r:id="rId20"/>
    <p:sldId id="265" r:id="rId21"/>
    <p:sldId id="269" r:id="rId22"/>
    <p:sldId id="279" r:id="rId23"/>
    <p:sldId id="27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2127-B179-467C-9862-E1D0F7CD1167}" type="datetimeFigureOut">
              <a:rPr lang="en-US" smtClean="0"/>
              <a:pPr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EC3F-D2C5-46AA-8451-53AEF3B93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2827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2127-B179-467C-9862-E1D0F7CD1167}" type="datetimeFigureOut">
              <a:rPr lang="en-US" smtClean="0"/>
              <a:pPr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EC3F-D2C5-46AA-8451-53AEF3B93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6808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2127-B179-467C-9862-E1D0F7CD1167}" type="datetimeFigureOut">
              <a:rPr lang="en-US" smtClean="0"/>
              <a:pPr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EC3F-D2C5-46AA-8451-53AEF3B93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5029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2127-B179-467C-9862-E1D0F7CD1167}" type="datetimeFigureOut">
              <a:rPr lang="en-US" smtClean="0"/>
              <a:pPr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EC3F-D2C5-46AA-8451-53AEF3B93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458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2127-B179-467C-9862-E1D0F7CD1167}" type="datetimeFigureOut">
              <a:rPr lang="en-US" smtClean="0"/>
              <a:pPr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EC3F-D2C5-46AA-8451-53AEF3B93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3679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2127-B179-467C-9862-E1D0F7CD1167}" type="datetimeFigureOut">
              <a:rPr lang="en-US" smtClean="0"/>
              <a:pPr/>
              <a:t>3/17/2018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EC3F-D2C5-46AA-8451-53AEF3B93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97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2127-B179-467C-9862-E1D0F7CD1167}" type="datetimeFigureOut">
              <a:rPr lang="en-US" smtClean="0"/>
              <a:pPr/>
              <a:t>3/17/2018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EC3F-D2C5-46AA-8451-53AEF3B93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4909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2127-B179-467C-9862-E1D0F7CD1167}" type="datetimeFigureOut">
              <a:rPr lang="en-US" smtClean="0"/>
              <a:pPr/>
              <a:t>3/17/2018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EC3F-D2C5-46AA-8451-53AEF3B93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924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2127-B179-467C-9862-E1D0F7CD1167}" type="datetimeFigureOut">
              <a:rPr lang="en-US" smtClean="0"/>
              <a:pPr/>
              <a:t>3/17/2018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EC3F-D2C5-46AA-8451-53AEF3B93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8958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2127-B179-467C-9862-E1D0F7CD1167}" type="datetimeFigureOut">
              <a:rPr lang="en-US" smtClean="0"/>
              <a:pPr/>
              <a:t>3/17/2018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EC3F-D2C5-46AA-8451-53AEF3B93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8420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2127-B179-467C-9862-E1D0F7CD1167}" type="datetimeFigureOut">
              <a:rPr lang="en-US" smtClean="0"/>
              <a:pPr/>
              <a:t>3/17/2018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EC3F-D2C5-46AA-8451-53AEF3B93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279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B2127-B179-467C-9862-E1D0F7CD1167}" type="datetimeFigureOut">
              <a:rPr lang="en-US" smtClean="0"/>
              <a:pPr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BEC3F-D2C5-46AA-8451-53AEF3B93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2982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3067050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Presentation </a:t>
            </a:r>
            <a:br>
              <a:rPr lang="en-US" sz="6000" b="1" dirty="0" smtClean="0"/>
            </a:br>
            <a:r>
              <a:rPr lang="en-US" sz="6000" b="1" dirty="0" smtClean="0"/>
              <a:t>on</a:t>
            </a:r>
            <a:br>
              <a:rPr lang="en-US" sz="6000" b="1" dirty="0" smtClean="0"/>
            </a:br>
            <a:r>
              <a:rPr lang="en-US" sz="6600" b="1" dirty="0" smtClean="0">
                <a:solidFill>
                  <a:srgbClr val="FF0000"/>
                </a:solidFill>
              </a:rPr>
              <a:t>Proposal Writing</a:t>
            </a:r>
            <a:endParaRPr lang="en-US" sz="66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Dr. </a:t>
            </a:r>
            <a:r>
              <a:rPr lang="en-US" sz="4800" b="1" dirty="0" err="1" smtClean="0">
                <a:solidFill>
                  <a:srgbClr val="C00000"/>
                </a:solidFill>
              </a:rPr>
              <a:t>Sudhakar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Patra</a:t>
            </a:r>
            <a:endParaRPr lang="en-US" sz="4800" b="1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Professor of Economics</a:t>
            </a:r>
          </a:p>
          <a:p>
            <a:r>
              <a:rPr lang="en-US" sz="4400" b="1" dirty="0" smtClean="0">
                <a:solidFill>
                  <a:schemeClr val="tx1"/>
                </a:solidFill>
              </a:rPr>
              <a:t>Berhampur University</a:t>
            </a:r>
          </a:p>
          <a:p>
            <a:r>
              <a:rPr lang="en-US" sz="4000" b="1" dirty="0" err="1" smtClean="0">
                <a:solidFill>
                  <a:schemeClr val="tx1"/>
                </a:solidFill>
              </a:rPr>
              <a:t>Odisha</a:t>
            </a:r>
            <a:r>
              <a:rPr lang="en-US" sz="4000" b="1" dirty="0" smtClean="0">
                <a:solidFill>
                  <a:schemeClr val="tx1"/>
                </a:solidFill>
              </a:rPr>
              <a:t>, India</a:t>
            </a:r>
            <a:endParaRPr lang="en-IN" sz="4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754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Title</a:t>
            </a:r>
            <a:r>
              <a:rPr lang="en-US" b="1" dirty="0" smtClean="0">
                <a:solidFill>
                  <a:schemeClr val="tx1"/>
                </a:solidFill>
              </a:rPr>
              <a:t> of Research Proposal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Good</a:t>
            </a:r>
          </a:p>
          <a:p>
            <a:pPr lvl="1"/>
            <a:r>
              <a:rPr lang="en-US" sz="3200" b="1" dirty="0" smtClean="0"/>
              <a:t>Concise title that gives reviewer a general sense of what you are investigating.</a:t>
            </a:r>
          </a:p>
          <a:p>
            <a:pPr lvl="1"/>
            <a:r>
              <a:rPr lang="en-US" dirty="0" smtClean="0"/>
              <a:t>For example:</a:t>
            </a:r>
          </a:p>
          <a:p>
            <a:pPr lvl="2"/>
            <a:r>
              <a:rPr lang="en-US" sz="3200" b="1" dirty="0" smtClean="0"/>
              <a:t>Does </a:t>
            </a:r>
            <a:r>
              <a:rPr lang="en-US" sz="3200" b="1" dirty="0" err="1" smtClean="0"/>
              <a:t>Kendu</a:t>
            </a:r>
            <a:r>
              <a:rPr lang="en-US" sz="3200" b="1" dirty="0" smtClean="0"/>
              <a:t> Leaf Price Need to Change?</a:t>
            </a:r>
          </a:p>
          <a:p>
            <a:pPr lvl="2"/>
            <a:r>
              <a:rPr lang="en-US" sz="3200" b="1" dirty="0" smtClean="0"/>
              <a:t>Understanding the role anti-cell death protein</a:t>
            </a:r>
          </a:p>
          <a:p>
            <a:pPr lvl="2"/>
            <a:r>
              <a:rPr lang="en-US" sz="3200" b="1" dirty="0" smtClean="0"/>
              <a:t>Trend and Pattern of Trade in India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2942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Rejection of Title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Reject</a:t>
            </a:r>
          </a:p>
          <a:p>
            <a:pPr lvl="1"/>
            <a:r>
              <a:rPr lang="en-US" b="1" dirty="0" smtClean="0"/>
              <a:t>Too long </a:t>
            </a:r>
            <a:r>
              <a:rPr lang="en-US" b="1" dirty="0" smtClean="0">
                <a:solidFill>
                  <a:srgbClr val="FF0000"/>
                </a:solidFill>
              </a:rPr>
              <a:t>and technical of a title will not gain the reviewer’s attention or interest.</a:t>
            </a:r>
          </a:p>
          <a:p>
            <a:pPr lvl="1"/>
            <a:r>
              <a:rPr lang="en-US" b="1" dirty="0" smtClean="0"/>
              <a:t>Too short </a:t>
            </a:r>
            <a:r>
              <a:rPr lang="en-US" b="1" dirty="0" smtClean="0">
                <a:solidFill>
                  <a:srgbClr val="FF0000"/>
                </a:solidFill>
              </a:rPr>
              <a:t>and </a:t>
            </a:r>
            <a:r>
              <a:rPr lang="en-US" b="1" dirty="0" smtClean="0"/>
              <a:t>broad a title </a:t>
            </a:r>
            <a:r>
              <a:rPr lang="en-US" b="1" dirty="0" smtClean="0">
                <a:solidFill>
                  <a:srgbClr val="FF0000"/>
                </a:solidFill>
              </a:rPr>
              <a:t>will make the reviewer too critical of grant. 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Example:</a:t>
            </a:r>
          </a:p>
          <a:p>
            <a:pPr lvl="2"/>
            <a:r>
              <a:rPr lang="en-US" b="1" dirty="0" smtClean="0"/>
              <a:t>Determining the  mechanism of action of Bcl-2 family members in regulating apoptotic signaling complexes within the mitochondria leading to a cure in cancers.  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938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b="1" dirty="0" smtClean="0"/>
              <a:t>Objectives of Research</a:t>
            </a:r>
          </a:p>
          <a:p>
            <a:pPr lvl="2" algn="just"/>
            <a:r>
              <a:rPr lang="en-US" b="1" dirty="0" smtClean="0"/>
              <a:t>This is usually </a:t>
            </a:r>
            <a:r>
              <a:rPr lang="en-US" b="1" dirty="0" smtClean="0">
                <a:solidFill>
                  <a:srgbClr val="FF0000"/>
                </a:solidFill>
              </a:rPr>
              <a:t>one paragraph or 3-4 sentences </a:t>
            </a:r>
            <a:r>
              <a:rPr lang="en-US" b="1" dirty="0" smtClean="0"/>
              <a:t>telling the reviewer everything they need to know about this research proposal.</a:t>
            </a:r>
          </a:p>
          <a:p>
            <a:pPr lvl="2" algn="just"/>
            <a:r>
              <a:rPr lang="en-US" b="1" dirty="0" smtClean="0"/>
              <a:t>This provides the </a:t>
            </a:r>
            <a:r>
              <a:rPr lang="en-US" b="1" dirty="0" smtClean="0">
                <a:solidFill>
                  <a:srgbClr val="FF0000"/>
                </a:solidFill>
              </a:rPr>
              <a:t>opportunity to gain the reviewers interest </a:t>
            </a:r>
            <a:r>
              <a:rPr lang="en-US" b="1" dirty="0" smtClean="0"/>
              <a:t>and excitement about this proposal.</a:t>
            </a:r>
          </a:p>
          <a:p>
            <a:pPr lvl="2" algn="just"/>
            <a:r>
              <a:rPr lang="en-US" b="1" dirty="0" smtClean="0"/>
              <a:t>It should contain the </a:t>
            </a:r>
            <a:r>
              <a:rPr lang="en-US" b="1" dirty="0" smtClean="0">
                <a:solidFill>
                  <a:srgbClr val="FF0000"/>
                </a:solidFill>
              </a:rPr>
              <a:t>background</a:t>
            </a:r>
            <a:r>
              <a:rPr lang="en-US" b="1" dirty="0" smtClean="0"/>
              <a:t> on why this research is important, hypothesis, and objectives. </a:t>
            </a:r>
          </a:p>
          <a:p>
            <a:pPr lvl="2" algn="just"/>
            <a:r>
              <a:rPr lang="en-US" b="1" dirty="0" smtClean="0"/>
              <a:t>Should state the </a:t>
            </a:r>
            <a:r>
              <a:rPr lang="en-US" b="1" dirty="0" smtClean="0">
                <a:solidFill>
                  <a:srgbClr val="FF0000"/>
                </a:solidFill>
              </a:rPr>
              <a:t>innovation</a:t>
            </a:r>
            <a:r>
              <a:rPr lang="en-US" b="1" dirty="0" smtClean="0"/>
              <a:t> of this proposal.</a:t>
            </a:r>
          </a:p>
          <a:p>
            <a:pPr lvl="2" algn="just"/>
            <a:r>
              <a:rPr lang="en-US" b="1" dirty="0" smtClean="0"/>
              <a:t>Finally it should in a </a:t>
            </a:r>
            <a:r>
              <a:rPr lang="en-US" b="1" dirty="0" smtClean="0">
                <a:solidFill>
                  <a:srgbClr val="FF0000"/>
                </a:solidFill>
              </a:rPr>
              <a:t>clear statement </a:t>
            </a:r>
            <a:r>
              <a:rPr lang="en-US" b="1" dirty="0" smtClean="0"/>
              <a:t>demonstrate why this project is significant and what impact it will have.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46550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 of Problem-issue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Background/ Statement of Problem</a:t>
            </a:r>
          </a:p>
          <a:p>
            <a:pPr lvl="1"/>
            <a:r>
              <a:rPr lang="en-US" b="1" dirty="0" smtClean="0"/>
              <a:t>Good</a:t>
            </a:r>
          </a:p>
          <a:p>
            <a:pPr lvl="2" algn="just"/>
            <a:r>
              <a:rPr lang="en-US" b="1" dirty="0" smtClean="0"/>
              <a:t>Give the needed information to understand the </a:t>
            </a:r>
            <a:r>
              <a:rPr lang="en-US" b="1" dirty="0" smtClean="0">
                <a:solidFill>
                  <a:srgbClr val="FF0000"/>
                </a:solidFill>
              </a:rPr>
              <a:t>objectives and approaches </a:t>
            </a:r>
            <a:r>
              <a:rPr lang="en-US" b="1" dirty="0" smtClean="0"/>
              <a:t>in this proposal.</a:t>
            </a:r>
          </a:p>
          <a:p>
            <a:pPr lvl="2" algn="just"/>
            <a:r>
              <a:rPr lang="en-US" b="1" dirty="0" smtClean="0">
                <a:solidFill>
                  <a:srgbClr val="FF0000"/>
                </a:solidFill>
              </a:rPr>
              <a:t>Structure the background</a:t>
            </a:r>
            <a:r>
              <a:rPr lang="en-US" b="1" dirty="0" smtClean="0"/>
              <a:t> to go from broad information such as cancer kills Canadians to specific information such as my protein is increased in solid tumors. </a:t>
            </a:r>
          </a:p>
          <a:p>
            <a:pPr lvl="2" algn="just"/>
            <a:r>
              <a:rPr lang="en-US" b="1" dirty="0" smtClean="0"/>
              <a:t>Build up the </a:t>
            </a:r>
            <a:r>
              <a:rPr lang="en-US" b="1" dirty="0" smtClean="0">
                <a:solidFill>
                  <a:srgbClr val="FF0000"/>
                </a:solidFill>
              </a:rPr>
              <a:t>background towards </a:t>
            </a:r>
            <a:r>
              <a:rPr lang="en-US" b="1" dirty="0" smtClean="0"/>
              <a:t>answering a specific question that is unknown.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765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Rationale and Hypothesis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. </a:t>
            </a:r>
            <a:r>
              <a:rPr lang="en-US" b="1" dirty="0" smtClean="0"/>
              <a:t>Hypothesis must be related to the objectives. </a:t>
            </a:r>
          </a:p>
          <a:p>
            <a:pPr lvl="2"/>
            <a:r>
              <a:rPr lang="en-US" sz="3200" b="1" dirty="0" smtClean="0"/>
              <a:t>Clearly state the hypothesis or number of hypotheses that will be </a:t>
            </a:r>
            <a:r>
              <a:rPr lang="en-US" sz="3200" b="1" dirty="0" smtClean="0">
                <a:solidFill>
                  <a:srgbClr val="FF0000"/>
                </a:solidFill>
              </a:rPr>
              <a:t>addressed in the proposal. </a:t>
            </a:r>
          </a:p>
          <a:p>
            <a:pPr lvl="2"/>
            <a:r>
              <a:rPr lang="en-US" sz="3200" b="1" dirty="0" smtClean="0"/>
              <a:t>Give a rationale why this </a:t>
            </a:r>
            <a:r>
              <a:rPr lang="en-US" sz="3200" b="1" dirty="0" smtClean="0">
                <a:solidFill>
                  <a:srgbClr val="FF0000"/>
                </a:solidFill>
              </a:rPr>
              <a:t>hypothesis</a:t>
            </a:r>
            <a:r>
              <a:rPr lang="en-US" sz="3200" b="1" dirty="0" smtClean="0"/>
              <a:t> is important to investigate.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Reject</a:t>
            </a:r>
          </a:p>
          <a:p>
            <a:pPr lvl="2" algn="just"/>
            <a:r>
              <a:rPr lang="en-US" sz="2600" b="1" dirty="0" smtClean="0"/>
              <a:t>Avoid combining the two together. It could be confusing to the reviewer. </a:t>
            </a:r>
          </a:p>
          <a:p>
            <a:pPr lvl="2" algn="just"/>
            <a:r>
              <a:rPr lang="en-US" sz="2600" b="1" dirty="0" smtClean="0"/>
              <a:t>Too long of a hypothesis makes it hard to understand the aim of the research.</a:t>
            </a:r>
          </a:p>
          <a:p>
            <a:pPr lvl="1"/>
            <a:endParaRPr lang="en-US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45810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Research Questions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Each Objective must have several questions.</a:t>
            </a:r>
          </a:p>
          <a:p>
            <a:r>
              <a:rPr lang="en-US" b="1" dirty="0" smtClean="0"/>
              <a:t>Questions must be </a:t>
            </a:r>
            <a:r>
              <a:rPr lang="en-US" b="1" dirty="0" smtClean="0">
                <a:solidFill>
                  <a:srgbClr val="FF0000"/>
                </a:solidFill>
              </a:rPr>
              <a:t>answerable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Questions must be </a:t>
            </a:r>
            <a:r>
              <a:rPr lang="en-US" b="1" dirty="0" smtClean="0">
                <a:solidFill>
                  <a:srgbClr val="FF0000"/>
                </a:solidFill>
              </a:rPr>
              <a:t>specific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Questions must be related to </a:t>
            </a:r>
            <a:r>
              <a:rPr lang="en-US" b="1" dirty="0" smtClean="0">
                <a:solidFill>
                  <a:srgbClr val="FF0000"/>
                </a:solidFill>
              </a:rPr>
              <a:t>objectives.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78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Methodology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FF0000"/>
                </a:solidFill>
              </a:rPr>
              <a:t>Sampling</a:t>
            </a:r>
            <a:r>
              <a:rPr lang="en-US" sz="4000" b="1" dirty="0"/>
              <a:t> techniques</a:t>
            </a:r>
          </a:p>
          <a:p>
            <a:r>
              <a:rPr lang="en-US" sz="4000" b="1" dirty="0"/>
              <a:t>Inclusion and </a:t>
            </a:r>
            <a:r>
              <a:rPr lang="en-US" sz="4000" b="1" dirty="0">
                <a:solidFill>
                  <a:srgbClr val="FF0000"/>
                </a:solidFill>
              </a:rPr>
              <a:t>exclusion</a:t>
            </a:r>
            <a:r>
              <a:rPr lang="en-US" sz="4000" b="1" dirty="0"/>
              <a:t> criteria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Measurement</a:t>
            </a:r>
            <a:r>
              <a:rPr lang="en-US" sz="4000" b="1" dirty="0"/>
              <a:t> instruments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Data collection   </a:t>
            </a:r>
            <a:r>
              <a:rPr lang="en-US" sz="4000" b="1" dirty="0"/>
              <a:t>procedures</a:t>
            </a:r>
          </a:p>
          <a:p>
            <a:r>
              <a:rPr lang="en-US" sz="4000" b="1" dirty="0"/>
              <a:t>Data analysis process</a:t>
            </a:r>
          </a:p>
          <a:p>
            <a:pPr lvl="1"/>
            <a:r>
              <a:rPr lang="en-US" sz="4000" b="1" dirty="0"/>
              <a:t>Do contact statistician.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052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Sources of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Give source Name, title, Page, Table No</a:t>
            </a:r>
          </a:p>
          <a:p>
            <a:r>
              <a:rPr lang="en-US" b="1" dirty="0" smtClean="0"/>
              <a:t>Example- Economic Survey, </a:t>
            </a:r>
            <a:r>
              <a:rPr lang="en-US" b="1" dirty="0" err="1"/>
              <a:t>G</a:t>
            </a:r>
            <a:r>
              <a:rPr lang="en-US" b="1" dirty="0" err="1" smtClean="0"/>
              <a:t>ovt</a:t>
            </a:r>
            <a:r>
              <a:rPr lang="en-US" b="1" dirty="0" smtClean="0"/>
              <a:t> of </a:t>
            </a:r>
            <a:r>
              <a:rPr lang="en-US" b="1" dirty="0"/>
              <a:t>N</a:t>
            </a:r>
            <a:r>
              <a:rPr lang="en-US" b="1" dirty="0" smtClean="0"/>
              <a:t>epal, Chapter-8, table-8.1, Page-68</a:t>
            </a:r>
          </a:p>
          <a:p>
            <a:r>
              <a:rPr lang="en-US" b="1" dirty="0" smtClean="0"/>
              <a:t>Primary Data- detail methods of Collection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. Example-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S</a:t>
            </a:r>
            <a:r>
              <a:rPr lang="en-US" b="1" dirty="0" smtClean="0">
                <a:solidFill>
                  <a:srgbClr val="FF0000"/>
                </a:solidFill>
              </a:rPr>
              <a:t>mall Farmer-100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Medium Farmer-100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Large Farmer-100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176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The proposed methods must be </a:t>
            </a:r>
            <a:r>
              <a:rPr lang="en-US" sz="4000" b="1" dirty="0">
                <a:solidFill>
                  <a:srgbClr val="FF0000"/>
                </a:solidFill>
              </a:rPr>
              <a:t>appropriate</a:t>
            </a:r>
            <a:r>
              <a:rPr lang="en-US" sz="4000" b="1" dirty="0"/>
              <a:t> to the type of research work.</a:t>
            </a:r>
          </a:p>
          <a:p>
            <a:r>
              <a:rPr lang="en-US" sz="4000" b="1" dirty="0" smtClean="0"/>
              <a:t>Regression model with equation</a:t>
            </a:r>
          </a:p>
          <a:p>
            <a:r>
              <a:rPr lang="en-US" sz="4000" b="1" dirty="0" smtClean="0"/>
              <a:t>Specific model to Research</a:t>
            </a:r>
          </a:p>
          <a:p>
            <a:r>
              <a:rPr lang="en-US" sz="4000" b="1" dirty="0" smtClean="0"/>
              <a:t>Source of model to be specified.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139875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Variables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Economic Variables-income, saving, expenditure, Land holding, Loan</a:t>
            </a:r>
          </a:p>
          <a:p>
            <a:r>
              <a:rPr lang="en-US" sz="4000" dirty="0" smtClean="0"/>
              <a:t>Social Variables-caste, religion, Age</a:t>
            </a:r>
          </a:p>
          <a:p>
            <a:r>
              <a:rPr lang="en-US" sz="4000" dirty="0" smtClean="0"/>
              <a:t>Health variables-IMR,MMR, DR,BR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10420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a research proposal?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n-US" b="1" dirty="0"/>
              <a:t>A document with two major objectives:</a:t>
            </a:r>
          </a:p>
          <a:p>
            <a:pPr lvl="1" algn="just">
              <a:lnSpc>
                <a:spcPct val="90000"/>
              </a:lnSpc>
            </a:pPr>
            <a:r>
              <a:rPr lang="en-US" sz="3200" b="1" dirty="0"/>
              <a:t>To analyze and </a:t>
            </a:r>
            <a:r>
              <a:rPr lang="en-US" sz="3200" b="1" dirty="0">
                <a:solidFill>
                  <a:srgbClr val="FF0000"/>
                </a:solidFill>
              </a:rPr>
              <a:t>synthesize the existing research</a:t>
            </a:r>
            <a:r>
              <a:rPr lang="en-US" sz="3200" b="1" dirty="0"/>
              <a:t> about particular topic.</a:t>
            </a:r>
          </a:p>
          <a:p>
            <a:pPr lvl="1" algn="just">
              <a:lnSpc>
                <a:spcPct val="90000"/>
              </a:lnSpc>
            </a:pPr>
            <a:r>
              <a:rPr lang="en-US" sz="3200" b="1" dirty="0"/>
              <a:t>Describe the researcher’s idea for a </a:t>
            </a:r>
            <a:r>
              <a:rPr lang="en-US" sz="3200" b="1" dirty="0">
                <a:solidFill>
                  <a:srgbClr val="FF0000"/>
                </a:solidFill>
              </a:rPr>
              <a:t>new study.</a:t>
            </a:r>
          </a:p>
          <a:p>
            <a:pPr algn="just">
              <a:lnSpc>
                <a:spcPct val="90000"/>
              </a:lnSpc>
            </a:pPr>
            <a:r>
              <a:rPr lang="en-US" b="1" dirty="0"/>
              <a:t>An art which the researcher wants to </a:t>
            </a:r>
            <a:r>
              <a:rPr lang="en-US" b="1" dirty="0">
                <a:solidFill>
                  <a:srgbClr val="FF0000"/>
                </a:solidFill>
              </a:rPr>
              <a:t>sell in the market.</a:t>
            </a:r>
          </a:p>
          <a:p>
            <a:pPr lvl="1" algn="just">
              <a:lnSpc>
                <a:spcPct val="90000"/>
              </a:lnSpc>
            </a:pPr>
            <a:r>
              <a:rPr lang="en-US" sz="3200" b="1" dirty="0"/>
              <a:t>Buyer needs to take it from the gallery.</a:t>
            </a:r>
          </a:p>
          <a:p>
            <a:pPr lvl="1" algn="just">
              <a:lnSpc>
                <a:spcPct val="90000"/>
              </a:lnSpc>
            </a:pPr>
            <a:r>
              <a:rPr lang="en-US" sz="3200" b="1" dirty="0">
                <a:solidFill>
                  <a:srgbClr val="FF0000"/>
                </a:solidFill>
              </a:rPr>
              <a:t>Suits to buyer’s pocket.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526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Significance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Significance and Impact:</a:t>
            </a:r>
          </a:p>
          <a:p>
            <a:pPr lvl="2" algn="just"/>
            <a:r>
              <a:rPr lang="en-US" sz="3200" b="1" dirty="0" smtClean="0"/>
              <a:t>Last chance to </a:t>
            </a:r>
            <a:r>
              <a:rPr lang="en-US" sz="3200" b="1" dirty="0" smtClean="0">
                <a:solidFill>
                  <a:srgbClr val="FF0000"/>
                </a:solidFill>
              </a:rPr>
              <a:t>impress </a:t>
            </a:r>
            <a:r>
              <a:rPr lang="en-US" sz="3200" b="1" dirty="0" smtClean="0"/>
              <a:t>the reviewer on the importance of what you are proposing. </a:t>
            </a:r>
          </a:p>
          <a:p>
            <a:pPr lvl="2" algn="just"/>
            <a:r>
              <a:rPr lang="en-US" sz="3200" b="1" dirty="0" smtClean="0"/>
              <a:t>Give a sense of </a:t>
            </a:r>
            <a:r>
              <a:rPr lang="en-US" sz="3200" b="1" dirty="0" smtClean="0">
                <a:solidFill>
                  <a:srgbClr val="FF0000"/>
                </a:solidFill>
              </a:rPr>
              <a:t>future directions </a:t>
            </a:r>
            <a:r>
              <a:rPr lang="en-US" sz="3200" b="1" dirty="0" smtClean="0"/>
              <a:t>for this research. </a:t>
            </a:r>
          </a:p>
          <a:p>
            <a:pPr lvl="2" algn="just"/>
            <a:r>
              <a:rPr lang="en-US" sz="3200" b="1" dirty="0" smtClean="0"/>
              <a:t>Why is this proposal innovative? </a:t>
            </a:r>
          </a:p>
          <a:p>
            <a:pPr lvl="2" algn="just"/>
            <a:r>
              <a:rPr lang="en-US" sz="3200" b="1" dirty="0" smtClean="0"/>
              <a:t>Impact on the field and/or on the disease being studied should be stated.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8554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8-10 Recent References</a:t>
            </a:r>
          </a:p>
          <a:p>
            <a:r>
              <a:rPr lang="en-US" sz="4000" b="1" dirty="0" smtClean="0"/>
              <a:t>Alphabetically arranged</a:t>
            </a:r>
          </a:p>
          <a:p>
            <a:r>
              <a:rPr lang="en-US" sz="4000" b="1" dirty="0" smtClean="0"/>
              <a:t>Relevant </a:t>
            </a:r>
            <a:r>
              <a:rPr lang="en-US" sz="4000" b="1" smtClean="0"/>
              <a:t>to Research study</a:t>
            </a:r>
            <a:endParaRPr lang="en-US" sz="4000" b="1" dirty="0" smtClean="0"/>
          </a:p>
          <a:p>
            <a:r>
              <a:rPr lang="en-US" sz="4000" b="1" dirty="0" smtClean="0"/>
              <a:t>Refereed journals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72145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Important </a:t>
            </a:r>
            <a:r>
              <a:rPr lang="en-US" b="1" dirty="0">
                <a:solidFill>
                  <a:srgbClr val="FF0000"/>
                </a:solidFill>
              </a:rPr>
              <a:t>information</a:t>
            </a:r>
            <a:r>
              <a:rPr lang="en-US" b="1" dirty="0"/>
              <a:t> for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Always structure your work in </a:t>
            </a:r>
            <a:r>
              <a:rPr lang="en-US" b="1" dirty="0">
                <a:solidFill>
                  <a:srgbClr val="FF0000"/>
                </a:solidFill>
              </a:rPr>
              <a:t>advance.</a:t>
            </a:r>
          </a:p>
          <a:p>
            <a:r>
              <a:rPr lang="en-US" b="1" dirty="0">
                <a:solidFill>
                  <a:srgbClr val="FF0000"/>
                </a:solidFill>
              </a:rPr>
              <a:t>Know </a:t>
            </a:r>
            <a:r>
              <a:rPr lang="en-US" b="1" dirty="0"/>
              <a:t>that you want to </a:t>
            </a:r>
            <a:r>
              <a:rPr lang="en-US" b="1" dirty="0">
                <a:solidFill>
                  <a:srgbClr val="FF0000"/>
                </a:solidFill>
              </a:rPr>
              <a:t>say</a:t>
            </a:r>
            <a:r>
              <a:rPr lang="en-US" b="1" dirty="0"/>
              <a:t> before writing.</a:t>
            </a:r>
          </a:p>
          <a:p>
            <a:r>
              <a:rPr lang="en-US" b="1" dirty="0"/>
              <a:t>Every sentence must contain </a:t>
            </a:r>
            <a:r>
              <a:rPr lang="en-US" b="1" dirty="0">
                <a:solidFill>
                  <a:srgbClr val="FF0000"/>
                </a:solidFill>
              </a:rPr>
              <a:t>one idea </a:t>
            </a:r>
            <a:r>
              <a:rPr lang="en-US" b="1" dirty="0"/>
              <a:t>only.</a:t>
            </a:r>
          </a:p>
          <a:p>
            <a:r>
              <a:rPr lang="en-US" b="1" dirty="0"/>
              <a:t>Each sentence must follow </a:t>
            </a:r>
            <a:r>
              <a:rPr lang="en-US" b="1" dirty="0">
                <a:solidFill>
                  <a:srgbClr val="FF0000"/>
                </a:solidFill>
              </a:rPr>
              <a:t>logically</a:t>
            </a:r>
            <a:r>
              <a:rPr lang="en-US" b="1" dirty="0"/>
              <a:t> from the before: chain of ideas.</a:t>
            </a:r>
          </a:p>
          <a:p>
            <a:r>
              <a:rPr lang="en-US" b="1" dirty="0"/>
              <a:t>Write in a way that is </a:t>
            </a:r>
            <a:r>
              <a:rPr lang="en-US" b="1" dirty="0">
                <a:solidFill>
                  <a:srgbClr val="FF0000"/>
                </a:solidFill>
              </a:rPr>
              <a:t>easy to read</a:t>
            </a:r>
            <a:r>
              <a:rPr lang="en-US" b="1" dirty="0"/>
              <a:t>.</a:t>
            </a:r>
          </a:p>
          <a:p>
            <a:r>
              <a:rPr lang="en-US" b="1" dirty="0"/>
              <a:t>Use </a:t>
            </a:r>
            <a:r>
              <a:rPr lang="en-US" b="1" dirty="0">
                <a:solidFill>
                  <a:srgbClr val="FF0000"/>
                </a:solidFill>
              </a:rPr>
              <a:t>simple</a:t>
            </a:r>
            <a:r>
              <a:rPr lang="en-US" b="1" dirty="0"/>
              <a:t> language.</a:t>
            </a:r>
          </a:p>
          <a:p>
            <a:r>
              <a:rPr lang="en-US" b="1" dirty="0"/>
              <a:t>Check </a:t>
            </a:r>
            <a:r>
              <a:rPr lang="en-US" b="1" dirty="0">
                <a:solidFill>
                  <a:srgbClr val="FF0000"/>
                </a:solidFill>
              </a:rPr>
              <a:t>spelling and grammar</a:t>
            </a:r>
            <a:r>
              <a:rPr lang="en-US" b="1" dirty="0"/>
              <a:t>.</a:t>
            </a:r>
          </a:p>
          <a:p>
            <a:r>
              <a:rPr lang="en-US" b="1" dirty="0"/>
              <a:t>Do not </a:t>
            </a:r>
            <a:r>
              <a:rPr lang="en-US" b="1" dirty="0">
                <a:solidFill>
                  <a:srgbClr val="FF0000"/>
                </a:solidFill>
              </a:rPr>
              <a:t>cut and paste </a:t>
            </a:r>
            <a:r>
              <a:rPr lang="en-US" b="1" dirty="0"/>
              <a:t>from articles.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01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Thank  You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800" dirty="0" smtClean="0">
                <a:solidFill>
                  <a:srgbClr val="00B050"/>
                </a:solidFill>
              </a:rPr>
              <a:t>Thanks</a:t>
            </a:r>
            <a:endParaRPr lang="en-US" sz="8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128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Prepared for….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4000" b="1" dirty="0"/>
              <a:t>To make </a:t>
            </a:r>
            <a:r>
              <a:rPr lang="en-US" sz="4000" b="1" dirty="0">
                <a:solidFill>
                  <a:srgbClr val="FF0000"/>
                </a:solidFill>
              </a:rPr>
              <a:t>mistakes</a:t>
            </a:r>
            <a:r>
              <a:rPr lang="en-US" sz="4000" b="1" dirty="0"/>
              <a:t> and to learn.</a:t>
            </a:r>
          </a:p>
          <a:p>
            <a:pPr algn="just"/>
            <a:r>
              <a:rPr lang="en-US" sz="4000" b="1" dirty="0"/>
              <a:t>To  write and </a:t>
            </a:r>
            <a:r>
              <a:rPr lang="en-US" sz="4000" b="1" dirty="0">
                <a:solidFill>
                  <a:srgbClr val="FF0000"/>
                </a:solidFill>
              </a:rPr>
              <a:t>rewrite</a:t>
            </a:r>
            <a:r>
              <a:rPr lang="en-US" sz="4000" b="1" dirty="0"/>
              <a:t> many times.</a:t>
            </a:r>
          </a:p>
          <a:p>
            <a:pPr algn="just"/>
            <a:r>
              <a:rPr lang="en-US" sz="4000" b="1" dirty="0"/>
              <a:t>To spend </a:t>
            </a:r>
            <a:r>
              <a:rPr lang="en-US" sz="4000" b="1" dirty="0">
                <a:solidFill>
                  <a:srgbClr val="FF0000"/>
                </a:solidFill>
              </a:rPr>
              <a:t>many hours</a:t>
            </a:r>
            <a:r>
              <a:rPr lang="en-US" sz="4000" b="1" dirty="0"/>
              <a:t> looking for information.</a:t>
            </a:r>
          </a:p>
          <a:p>
            <a:pPr algn="just"/>
            <a:r>
              <a:rPr lang="en-US" sz="4000" b="1" dirty="0"/>
              <a:t>To have your </a:t>
            </a:r>
            <a:r>
              <a:rPr lang="en-US" sz="4000" b="1" dirty="0">
                <a:solidFill>
                  <a:srgbClr val="FF0000"/>
                </a:solidFill>
              </a:rPr>
              <a:t>writing criticized</a:t>
            </a:r>
            <a:r>
              <a:rPr lang="en-US" sz="4000" b="1" dirty="0"/>
              <a:t>.</a:t>
            </a:r>
          </a:p>
          <a:p>
            <a:pPr algn="just"/>
            <a:r>
              <a:rPr lang="en-US" sz="4000" b="1" dirty="0"/>
              <a:t>To feel </a:t>
            </a:r>
            <a:r>
              <a:rPr lang="en-US" sz="4000" b="1" dirty="0">
                <a:solidFill>
                  <a:srgbClr val="FF0000"/>
                </a:solidFill>
              </a:rPr>
              <a:t>confuse and hopeless </a:t>
            </a:r>
            <a:r>
              <a:rPr lang="en-US" sz="4000" b="1" dirty="0"/>
              <a:t>some times.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242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When should the research proposal be written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/>
              <a:t>Preparation with the flying mind question “</a:t>
            </a:r>
            <a:r>
              <a:rPr lang="en-US" b="1" dirty="0">
                <a:solidFill>
                  <a:srgbClr val="FF0000"/>
                </a:solidFill>
              </a:rPr>
              <a:t>Why”</a:t>
            </a:r>
            <a:r>
              <a:rPr lang="en-US" b="1" dirty="0"/>
              <a:t>?</a:t>
            </a:r>
          </a:p>
          <a:p>
            <a:pPr algn="just">
              <a:lnSpc>
                <a:spcPct val="90000"/>
              </a:lnSpc>
            </a:pPr>
            <a:r>
              <a:rPr lang="en-US" b="1" dirty="0"/>
              <a:t>In the first few months of first year. </a:t>
            </a:r>
          </a:p>
          <a:p>
            <a:pPr algn="just">
              <a:lnSpc>
                <a:spcPct val="90000"/>
              </a:lnSpc>
            </a:pPr>
            <a:r>
              <a:rPr lang="en-US" b="1" dirty="0"/>
              <a:t>A </a:t>
            </a:r>
            <a:r>
              <a:rPr lang="en-US" b="1" dirty="0">
                <a:solidFill>
                  <a:srgbClr val="FF0000"/>
                </a:solidFill>
              </a:rPr>
              <a:t>substantial amount of work has to be done </a:t>
            </a:r>
            <a:r>
              <a:rPr lang="en-US" b="1" i="1" dirty="0"/>
              <a:t>before</a:t>
            </a:r>
            <a:r>
              <a:rPr lang="en-US" b="1" dirty="0"/>
              <a:t> a proposal can be written</a:t>
            </a:r>
          </a:p>
          <a:p>
            <a:pPr algn="just">
              <a:lnSpc>
                <a:spcPct val="90000"/>
              </a:lnSpc>
            </a:pPr>
            <a:r>
              <a:rPr lang="en-US" b="1" dirty="0"/>
              <a:t>Some departments assume that a research proposal will be written in </a:t>
            </a:r>
            <a:r>
              <a:rPr lang="en-US" b="1" dirty="0">
                <a:solidFill>
                  <a:srgbClr val="FF0000"/>
                </a:solidFill>
              </a:rPr>
              <a:t>first six months</a:t>
            </a:r>
            <a:r>
              <a:rPr lang="en-US" b="1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b="1" dirty="0"/>
              <a:t>Seek advice on your </a:t>
            </a:r>
            <a:r>
              <a:rPr lang="en-US" b="1" dirty="0">
                <a:solidFill>
                  <a:srgbClr val="FF0000"/>
                </a:solidFill>
              </a:rPr>
              <a:t>draft</a:t>
            </a:r>
            <a:r>
              <a:rPr lang="en-US" b="1" dirty="0"/>
              <a:t> from </a:t>
            </a:r>
            <a:r>
              <a:rPr lang="en-US" b="1" dirty="0">
                <a:solidFill>
                  <a:srgbClr val="FF0000"/>
                </a:solidFill>
              </a:rPr>
              <a:t>supervisors and peers.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501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Before writing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b="1" dirty="0"/>
              <a:t>Do I have the </a:t>
            </a:r>
            <a:r>
              <a:rPr lang="en-US" sz="3600" b="1" dirty="0">
                <a:solidFill>
                  <a:srgbClr val="FF0000"/>
                </a:solidFill>
              </a:rPr>
              <a:t>clear</a:t>
            </a:r>
            <a:r>
              <a:rPr lang="en-US" sz="3600" b="1" dirty="0"/>
              <a:t> research question?</a:t>
            </a:r>
          </a:p>
          <a:p>
            <a:pPr algn="just"/>
            <a:r>
              <a:rPr lang="en-US" sz="3600" b="1" dirty="0"/>
              <a:t>Have I read </a:t>
            </a:r>
            <a:r>
              <a:rPr lang="en-US" sz="3600" b="1" dirty="0">
                <a:solidFill>
                  <a:srgbClr val="FF0000"/>
                </a:solidFill>
              </a:rPr>
              <a:t>broadly and deeply </a:t>
            </a:r>
            <a:r>
              <a:rPr lang="en-US" sz="3600" b="1" dirty="0"/>
              <a:t>in that area?</a:t>
            </a:r>
          </a:p>
          <a:p>
            <a:pPr algn="just"/>
            <a:r>
              <a:rPr lang="en-US" sz="3600" b="1" dirty="0"/>
              <a:t>Have I discussed the topic with </a:t>
            </a:r>
            <a:r>
              <a:rPr lang="en-US" sz="3600" b="1" dirty="0">
                <a:solidFill>
                  <a:srgbClr val="FF0000"/>
                </a:solidFill>
              </a:rPr>
              <a:t>peers</a:t>
            </a:r>
            <a:r>
              <a:rPr lang="en-US" sz="3600" b="1" dirty="0"/>
              <a:t>?</a:t>
            </a:r>
          </a:p>
          <a:p>
            <a:pPr algn="just"/>
            <a:r>
              <a:rPr lang="en-US" sz="3600" b="1" dirty="0"/>
              <a:t>Have I enough </a:t>
            </a:r>
            <a:r>
              <a:rPr lang="en-US" sz="3600" b="1" dirty="0">
                <a:solidFill>
                  <a:srgbClr val="FF0000"/>
                </a:solidFill>
              </a:rPr>
              <a:t>time and fund to start</a:t>
            </a:r>
            <a:r>
              <a:rPr lang="en-US" sz="3600" b="1" dirty="0"/>
              <a:t>?</a:t>
            </a:r>
          </a:p>
          <a:p>
            <a:pPr algn="just"/>
            <a:r>
              <a:rPr lang="en-US" sz="3600" b="1" dirty="0"/>
              <a:t>Do I feel support from </a:t>
            </a:r>
            <a:r>
              <a:rPr lang="en-US" sz="3600" b="1" dirty="0">
                <a:solidFill>
                  <a:srgbClr val="FF0000"/>
                </a:solidFill>
              </a:rPr>
              <a:t>faculty and friends?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597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before proposal </a:t>
            </a:r>
            <a:r>
              <a:rPr lang="en-US" dirty="0" err="1" smtClean="0"/>
              <a:t>writting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What do you </a:t>
            </a:r>
            <a:r>
              <a:rPr lang="en-US" sz="3600" b="1" dirty="0">
                <a:solidFill>
                  <a:srgbClr val="FF0000"/>
                </a:solidFill>
              </a:rPr>
              <a:t>want</a:t>
            </a:r>
            <a:r>
              <a:rPr lang="en-US" sz="3600" b="1" dirty="0"/>
              <a:t> to do?</a:t>
            </a:r>
          </a:p>
          <a:p>
            <a:r>
              <a:rPr lang="en-US" sz="3600" b="1" dirty="0"/>
              <a:t>Why do you </a:t>
            </a:r>
            <a:r>
              <a:rPr lang="en-US" sz="3600" b="1" dirty="0">
                <a:solidFill>
                  <a:srgbClr val="FF0000"/>
                </a:solidFill>
              </a:rPr>
              <a:t>want </a:t>
            </a:r>
            <a:r>
              <a:rPr lang="en-US" sz="3600" b="1" dirty="0"/>
              <a:t>to do it?</a:t>
            </a:r>
          </a:p>
          <a:p>
            <a:r>
              <a:rPr lang="en-US" sz="3600" b="1" dirty="0"/>
              <a:t>Why is it </a:t>
            </a:r>
            <a:r>
              <a:rPr lang="en-US" sz="3600" b="1" dirty="0">
                <a:solidFill>
                  <a:srgbClr val="FF0000"/>
                </a:solidFill>
              </a:rPr>
              <a:t>important</a:t>
            </a:r>
            <a:r>
              <a:rPr lang="en-US" sz="3600" b="1" dirty="0"/>
              <a:t>?</a:t>
            </a:r>
          </a:p>
          <a:p>
            <a:r>
              <a:rPr lang="en-US" sz="3600" b="1" dirty="0"/>
              <a:t>Who has done </a:t>
            </a:r>
            <a:r>
              <a:rPr lang="en-US" sz="3600" b="1" dirty="0">
                <a:solidFill>
                  <a:srgbClr val="FF0000"/>
                </a:solidFill>
              </a:rPr>
              <a:t>similar work</a:t>
            </a:r>
            <a:r>
              <a:rPr lang="en-US" sz="3600" b="1" dirty="0"/>
              <a:t>?</a:t>
            </a:r>
          </a:p>
          <a:p>
            <a:r>
              <a:rPr lang="en-US" sz="3600" b="1" dirty="0"/>
              <a:t>How are you </a:t>
            </a:r>
            <a:r>
              <a:rPr lang="en-US" sz="3600" b="1" dirty="0">
                <a:solidFill>
                  <a:srgbClr val="FF0000"/>
                </a:solidFill>
              </a:rPr>
              <a:t>going</a:t>
            </a:r>
            <a:r>
              <a:rPr lang="en-US" sz="3600" b="1" dirty="0"/>
              <a:t> to do it?</a:t>
            </a:r>
          </a:p>
          <a:p>
            <a:r>
              <a:rPr lang="en-US" sz="3600" b="1" dirty="0"/>
              <a:t>How </a:t>
            </a:r>
            <a:r>
              <a:rPr lang="en-US" sz="3600" b="1" dirty="0">
                <a:solidFill>
                  <a:srgbClr val="FF0000"/>
                </a:solidFill>
              </a:rPr>
              <a:t>long</a:t>
            </a:r>
            <a:r>
              <a:rPr lang="en-US" sz="3600" b="1" dirty="0"/>
              <a:t> will it take?</a:t>
            </a: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36473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First step for Proposal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4000" b="1" dirty="0"/>
              <a:t>Subject?</a:t>
            </a:r>
          </a:p>
          <a:p>
            <a:pPr>
              <a:lnSpc>
                <a:spcPct val="90000"/>
              </a:lnSpc>
            </a:pPr>
            <a:r>
              <a:rPr lang="en-US" sz="4000" b="1" dirty="0">
                <a:solidFill>
                  <a:srgbClr val="FF0000"/>
                </a:solidFill>
              </a:rPr>
              <a:t>Topic?</a:t>
            </a:r>
          </a:p>
          <a:p>
            <a:pPr>
              <a:lnSpc>
                <a:spcPct val="90000"/>
              </a:lnSpc>
            </a:pPr>
            <a:r>
              <a:rPr lang="en-US" sz="4000" b="1" dirty="0"/>
              <a:t>What I want to </a:t>
            </a:r>
            <a:r>
              <a:rPr lang="en-US" sz="4000" b="1" dirty="0">
                <a:solidFill>
                  <a:srgbClr val="FF0000"/>
                </a:solidFill>
              </a:rPr>
              <a:t>observe</a:t>
            </a:r>
            <a:r>
              <a:rPr lang="en-US" sz="4000" b="1" dirty="0"/>
              <a:t>?</a:t>
            </a:r>
          </a:p>
          <a:p>
            <a:pPr>
              <a:lnSpc>
                <a:spcPct val="90000"/>
              </a:lnSpc>
            </a:pPr>
            <a:r>
              <a:rPr lang="en-US" sz="4000" b="1" dirty="0"/>
              <a:t>How I will </a:t>
            </a:r>
            <a:r>
              <a:rPr lang="en-US" sz="4000" b="1" dirty="0">
                <a:solidFill>
                  <a:srgbClr val="FF0000"/>
                </a:solidFill>
              </a:rPr>
              <a:t>do </a:t>
            </a:r>
            <a:r>
              <a:rPr lang="en-US" sz="4000" b="1" dirty="0"/>
              <a:t>this.?</a:t>
            </a:r>
          </a:p>
          <a:p>
            <a:pPr>
              <a:lnSpc>
                <a:spcPct val="90000"/>
              </a:lnSpc>
            </a:pPr>
            <a:r>
              <a:rPr lang="en-US" sz="4000" b="1" dirty="0"/>
              <a:t>Concise and descriptive.?</a:t>
            </a:r>
          </a:p>
          <a:p>
            <a:pPr>
              <a:lnSpc>
                <a:spcPct val="90000"/>
              </a:lnSpc>
            </a:pPr>
            <a:r>
              <a:rPr lang="en-US" sz="4000" b="1" dirty="0"/>
              <a:t>Reflects the </a:t>
            </a:r>
            <a:r>
              <a:rPr lang="en-US" sz="4000" b="1" dirty="0">
                <a:solidFill>
                  <a:srgbClr val="FF0000"/>
                </a:solidFill>
              </a:rPr>
              <a:t>proposal</a:t>
            </a:r>
            <a:r>
              <a:rPr lang="en-US" sz="4000" b="1" dirty="0"/>
              <a:t> in one sentence.?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81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Format of Proposal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1. </a:t>
            </a:r>
            <a:r>
              <a:rPr lang="en-US" b="1" dirty="0" smtClean="0"/>
              <a:t>Title</a:t>
            </a:r>
          </a:p>
          <a:p>
            <a:pPr marL="0" indent="0">
              <a:buNone/>
            </a:pPr>
            <a:r>
              <a:rPr lang="en-US" b="1" dirty="0" smtClean="0"/>
              <a:t>2. Statement </a:t>
            </a:r>
            <a:r>
              <a:rPr lang="en-US" b="1" dirty="0"/>
              <a:t>of Problem- 1 page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3. </a:t>
            </a:r>
            <a:r>
              <a:rPr lang="en-US" b="1" dirty="0">
                <a:solidFill>
                  <a:srgbClr val="FF0000"/>
                </a:solidFill>
              </a:rPr>
              <a:t>Key  Literature </a:t>
            </a:r>
            <a:r>
              <a:rPr lang="en-US" b="1" dirty="0"/>
              <a:t>( 5 to 6 only) whose methodology to be used in your work with research gap -1 page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4. </a:t>
            </a:r>
            <a:r>
              <a:rPr lang="en-US" b="1" dirty="0">
                <a:solidFill>
                  <a:srgbClr val="FF0000"/>
                </a:solidFill>
              </a:rPr>
              <a:t>Objectives</a:t>
            </a:r>
            <a:r>
              <a:rPr lang="en-US" b="1" dirty="0"/>
              <a:t>( Maximum 5)- 1/2 pages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5. </a:t>
            </a:r>
            <a:r>
              <a:rPr lang="en-US" b="1" dirty="0"/>
              <a:t>Research Questions- 1/2 page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6. </a:t>
            </a:r>
            <a:r>
              <a:rPr lang="en-US" b="1" dirty="0">
                <a:solidFill>
                  <a:srgbClr val="FF0000"/>
                </a:solidFill>
              </a:rPr>
              <a:t>Testable Hypotheses- </a:t>
            </a:r>
            <a:r>
              <a:rPr lang="en-US" b="1" dirty="0"/>
              <a:t>1/2 page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7. </a:t>
            </a:r>
            <a:r>
              <a:rPr lang="en-US" b="1" dirty="0">
                <a:solidFill>
                  <a:srgbClr val="FF0000"/>
                </a:solidFill>
              </a:rPr>
              <a:t>Sources of data- </a:t>
            </a:r>
            <a:r>
              <a:rPr lang="en-US" b="1" dirty="0"/>
              <a:t>1/2 page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8. </a:t>
            </a:r>
            <a:r>
              <a:rPr lang="en-US" b="1" dirty="0"/>
              <a:t>Data collection plan-1/2 page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060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</a:t>
            </a:r>
            <a:r>
              <a:rPr lang="en-US" dirty="0" err="1" smtClean="0"/>
              <a:t>Contd</a:t>
            </a:r>
            <a:r>
              <a:rPr lang="en-US" dirty="0" smtClean="0"/>
              <a:t>------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9</a:t>
            </a:r>
            <a:r>
              <a:rPr lang="en-US" b="1" dirty="0" smtClean="0"/>
              <a:t>. Sampling strategy with study area map- 1 page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10. </a:t>
            </a:r>
            <a:r>
              <a:rPr lang="en-US" b="1" dirty="0" smtClean="0">
                <a:solidFill>
                  <a:srgbClr val="FF0000"/>
                </a:solidFill>
              </a:rPr>
              <a:t>Key variables- 1/2 page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11. Methods and models to be used- 2 pages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12 </a:t>
            </a:r>
            <a:r>
              <a:rPr lang="en-US" b="1" dirty="0" smtClean="0">
                <a:solidFill>
                  <a:srgbClr val="FF0000"/>
                </a:solidFill>
              </a:rPr>
              <a:t>Relevance of the study-1/2 </a:t>
            </a:r>
            <a:r>
              <a:rPr lang="en-US" b="1" dirty="0" smtClean="0"/>
              <a:t>page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13. Chapter Plan- 1/2 page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14. </a:t>
            </a:r>
            <a:r>
              <a:rPr lang="en-US" b="1" dirty="0" smtClean="0">
                <a:solidFill>
                  <a:srgbClr val="FF0000"/>
                </a:solidFill>
              </a:rPr>
              <a:t>References</a:t>
            </a:r>
            <a:r>
              <a:rPr lang="en-US" b="1" dirty="0" smtClean="0"/>
              <a:t>- 1 Page</a:t>
            </a:r>
          </a:p>
          <a:p>
            <a:pPr marL="0" indent="0">
              <a:buNone/>
            </a:pPr>
            <a:r>
              <a:rPr lang="en-US" b="1" dirty="0" smtClean="0"/>
              <a:t>15. </a:t>
            </a:r>
            <a:r>
              <a:rPr lang="en-US" b="1" dirty="0" smtClean="0">
                <a:solidFill>
                  <a:srgbClr val="FF0000"/>
                </a:solidFill>
              </a:rPr>
              <a:t>Research Matrix</a:t>
            </a:r>
            <a:r>
              <a:rPr lang="en-US" b="1" dirty="0" smtClean="0"/>
              <a:t>( in table form)- Each Objective-Res Questions- Methods-hypothesis-Name of Test- Likely outcome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8084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945</Words>
  <Application>Microsoft Office PowerPoint</Application>
  <PresentationFormat>On-screen Show (4:3)</PresentationFormat>
  <Paragraphs>145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Presentation  on Proposal Writing</vt:lpstr>
      <vt:lpstr>What is a research proposal?</vt:lpstr>
      <vt:lpstr>Be Prepared for….</vt:lpstr>
      <vt:lpstr>When should the research proposal be written?</vt:lpstr>
      <vt:lpstr>Questions Before writing proposal</vt:lpstr>
      <vt:lpstr>Questions before proposal writting</vt:lpstr>
      <vt:lpstr>First step for Proposal</vt:lpstr>
      <vt:lpstr>Format of Proposal</vt:lpstr>
      <vt:lpstr>Format Contd------</vt:lpstr>
      <vt:lpstr>Title of Research Proposal</vt:lpstr>
      <vt:lpstr>Rejection of Title</vt:lpstr>
      <vt:lpstr>Objective</vt:lpstr>
      <vt:lpstr>Statement of Problem-issue</vt:lpstr>
      <vt:lpstr>Rationale and Hypothesis</vt:lpstr>
      <vt:lpstr>Research Questions</vt:lpstr>
      <vt:lpstr>Methodology</vt:lpstr>
      <vt:lpstr>Sources of Data</vt:lpstr>
      <vt:lpstr>Models</vt:lpstr>
      <vt:lpstr>Variables</vt:lpstr>
      <vt:lpstr>Significance</vt:lpstr>
      <vt:lpstr>References</vt:lpstr>
      <vt:lpstr>Important information for writing</vt:lpstr>
      <vt:lpstr>Thank  You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Writting</dc:title>
  <dc:creator>kabita</dc:creator>
  <cp:lastModifiedBy>dellpc</cp:lastModifiedBy>
  <cp:revision>20</cp:revision>
  <dcterms:created xsi:type="dcterms:W3CDTF">2017-08-08T12:09:39Z</dcterms:created>
  <dcterms:modified xsi:type="dcterms:W3CDTF">2018-03-17T05:45:24Z</dcterms:modified>
</cp:coreProperties>
</file>